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Assistant Regular" charset="1" panose="00000500000000000000"/>
      <p:regular r:id="rId12"/>
    </p:embeddedFont>
    <p:embeddedFont>
      <p:font typeface="Assistant Regular Bold" charset="1" panose="00000700000000000000"/>
      <p:regular r:id="rId13"/>
    </p:embeddedFont>
    <p:embeddedFont>
      <p:font typeface="HK Grotesk Medium" charset="1" panose="00000600000000000000"/>
      <p:regular r:id="rId14"/>
    </p:embeddedFont>
    <p:embeddedFont>
      <p:font typeface="HK Grotesk Medium Bold" charset="1" panose="00000700000000000000"/>
      <p:regular r:id="rId15"/>
    </p:embeddedFont>
    <p:embeddedFont>
      <p:font typeface="HK Grotesk Medium Italics" charset="1" panose="00000600000000000000"/>
      <p:regular r:id="rId16"/>
    </p:embeddedFont>
    <p:embeddedFont>
      <p:font typeface="HK Grotesk Medium Bold Italics" charset="1" panose="00000700000000000000"/>
      <p:regular r:id="rId17"/>
    </p:embeddedFont>
    <p:embeddedFont>
      <p:font typeface="Assistant Bold" charset="1" panose="00000800000000000000"/>
      <p:regular r:id="rId18"/>
    </p:embeddedFont>
    <p:embeddedFont>
      <p:font typeface="Assistant Bold Bold" charset="1" panose="00000900000000000000"/>
      <p:regular r:id="rId19"/>
    </p:embeddedFont>
    <p:embeddedFont>
      <p:font typeface="Halant Medium" charset="1" panose="00000600000000000000"/>
      <p:regular r:id="rId20"/>
    </p:embeddedFont>
    <p:embeddedFont>
      <p:font typeface="Halant Medium Bold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notesSlides/notesSlide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IR uses light waves.</a:t>
            </a:r>
          </a:p>
          <a:p>
            <a:r>
              <a:rPr lang="en-US"/>
              <a:t>IrDA- high-speed data transfer -mobile devices and computers. </a:t>
            </a:r>
          </a:p>
          <a:p>
            <a:r>
              <a:rPr lang="en-US"/>
              <a:t>-short-range wireless data transfer, typically up to 1 meter, and uses a low-power consumption mode to conserve battery life.</a:t>
            </a:r>
          </a:p>
          <a:p>
            <a:r>
              <a:rPr lang="en-US"/>
              <a:t/>
            </a:r>
          </a:p>
          <a:p>
            <a:r>
              <a:rPr lang="en-US"/>
              <a:t>ZigBee- longer-range wireless -operates over distances of up to 100 meters. </a:t>
            </a:r>
          </a:p>
          <a:p>
            <a:r>
              <a:rPr lang="en-US"/>
              <a:t>-uses a mesh network topology -communicate without the need for a centralized control point. This makes it an ideal protocol for use in home automation systems, sensor networks, and industrial control systems.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32 bits (16 bits for the device address and encryption key + 8 bits for the data + 8 bits for the repeat code) - second time all bits are inverted and can be used for verification of the received message.</a:t>
            </a:r>
          </a:p>
          <a:p>
            <a:r>
              <a:rPr lang="en-US"/>
              <a:t/>
            </a:r>
          </a:p>
          <a:p>
            <a:r>
              <a:rPr lang="en-US"/>
              <a:t>Normal NEC - address, and command both transmitted as  add+inv+comm+inv.</a:t>
            </a:r>
          </a:p>
          <a:p>
            <a:r>
              <a:rPr lang="en-US"/>
              <a:t>in extended - address low + add high + comm+inv</a:t>
            </a:r>
          </a:p>
          <a:p>
            <a:r>
              <a:rPr lang="en-US"/>
              <a:t/>
            </a:r>
          </a:p>
          <a:p>
            <a:r>
              <a:rPr lang="en-US"/>
              <a:t>pulse distance modulation</a:t>
            </a:r>
          </a:p>
          <a:p>
            <a:r>
              <a:rPr lang="en-US"/>
              <a:t>logic 1: 560 micro high 1690 micro</a:t>
            </a:r>
          </a:p>
          <a:p>
            <a:r>
              <a:rPr lang="en-US"/>
              <a:t>logic 0: 560 micro high + 560 micro low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VAFgfFysmVQ.mp4" Type="http://schemas.openxmlformats.org/officeDocument/2006/relationships/video"/><Relationship Id="rId7" Target="../media/VAFgfFysmVQ.mp4" Type="http://schemas.microsoft.com/office/2007/relationships/media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20.jpeg" Type="http://schemas.openxmlformats.org/officeDocument/2006/relationships/image"/><Relationship Id="rId7" Target="../media/VAFgfJtQbvI.mp4" Type="http://schemas.openxmlformats.org/officeDocument/2006/relationships/video"/><Relationship Id="rId8" Target="../media/VAFgfJtQbvI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21.jpeg" Type="http://schemas.openxmlformats.org/officeDocument/2006/relationships/image"/><Relationship Id="rId7" Target="../media/VAFgfMuWMPY.mp4" Type="http://schemas.openxmlformats.org/officeDocument/2006/relationships/video"/><Relationship Id="rId8" Target="../media/VAFgfMuWMPY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22817"/>
            <a:ext cx="10724012" cy="6235483"/>
            <a:chOff x="0" y="0"/>
            <a:chExt cx="14298683" cy="831397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146338"/>
              <a:ext cx="9499197" cy="2167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4800">
                  <a:solidFill>
                    <a:srgbClr val="731F7D"/>
                  </a:solidFill>
                  <a:latin typeface="Halant Medium Italics"/>
                </a:rPr>
                <a:t>Aisha Kothare</a:t>
              </a:r>
            </a:p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 Italics"/>
                </a:rPr>
                <a:t>Namruth Reddy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50"/>
              <a:ext cx="14298683" cy="5460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50"/>
                </a:lnSpc>
              </a:pPr>
              <a:r>
                <a:rPr lang="en-US" sz="9110">
                  <a:solidFill>
                    <a:srgbClr val="000000"/>
                  </a:solidFill>
                  <a:latin typeface="HK Grotesk Bold"/>
                </a:rPr>
                <a:t>Securing IR Communication from Replay Attacks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567437">
            <a:off x="16126494" y="6825098"/>
            <a:ext cx="3789612" cy="36238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144000" y="2577411"/>
            <a:ext cx="7868686" cy="59175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51340" y="2577411"/>
            <a:ext cx="8024665" cy="591756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85226" y="1028700"/>
            <a:ext cx="5307614" cy="105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0"/>
              </a:lnSpc>
            </a:pPr>
            <a:r>
              <a:rPr lang="en-US" sz="6983">
                <a:solidFill>
                  <a:srgbClr val="FFFFFF"/>
                </a:solidFill>
                <a:latin typeface="HK Grotesk Medium"/>
              </a:rPr>
              <a:t>Evaluation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7600" y="1964763"/>
            <a:ext cx="77269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Challenges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094169">
            <a:off x="-2768217" y="5870308"/>
            <a:ext cx="6176663" cy="590643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733800" y="4024091"/>
            <a:ext cx="3787282" cy="4140636"/>
            <a:chOff x="0" y="0"/>
            <a:chExt cx="5049709" cy="552084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5049709" cy="185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Modifying NEC pakcet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01703"/>
              <a:ext cx="5049709" cy="331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spc="-23">
                  <a:solidFill>
                    <a:srgbClr val="000000"/>
                  </a:solidFill>
                  <a:latin typeface="Assistant Bold"/>
                </a:rPr>
                <a:t>Correct encoding and decoding at both transmitter and receiver.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>
                  <a:solidFill>
                    <a:srgbClr val="000000"/>
                  </a:solidFill>
                  <a:latin typeface="Assistant Bold"/>
                </a:rPr>
                <a:t>Limit on data possible to share in one packet.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02909" y="4024091"/>
            <a:ext cx="3787282" cy="2045136"/>
            <a:chOff x="0" y="0"/>
            <a:chExt cx="5049709" cy="272684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5049709" cy="185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Session key method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201703"/>
              <a:ext cx="504970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>
                  <a:solidFill>
                    <a:srgbClr val="000000"/>
                  </a:solidFill>
                  <a:latin typeface="Assistant Bold"/>
                </a:rPr>
                <a:t>Implementing the logic to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472018" y="4024091"/>
            <a:ext cx="3787282" cy="2178868"/>
            <a:chOff x="0" y="0"/>
            <a:chExt cx="5049709" cy="290515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5049709" cy="91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TTL method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62412"/>
              <a:ext cx="5049709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>
                  <a:solidFill>
                    <a:srgbClr val="000000"/>
                  </a:solidFill>
                  <a:latin typeface="Assistant Bold"/>
                </a:rPr>
                <a:t>synchronizing the transmitter and receiver was difficult.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440951">
            <a:off x="-957979" y="335262"/>
            <a:ext cx="2207918" cy="20920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490257">
            <a:off x="7989172" y="8935859"/>
            <a:ext cx="2546291" cy="24126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6148233">
            <a:off x="13577725" y="3273608"/>
            <a:ext cx="6861060" cy="656088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555721"/>
            <a:ext cx="10536286" cy="95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5"/>
              </a:lnSpc>
            </a:pPr>
            <a:r>
              <a:rPr lang="en-US" sz="6403">
                <a:solidFill>
                  <a:srgbClr val="000000"/>
                </a:solidFill>
                <a:latin typeface="HK Grotesk Bold"/>
              </a:rPr>
              <a:t>Strengths and Limitations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31076" y="2496087"/>
            <a:ext cx="5432515" cy="7181864"/>
            <a:chOff x="0" y="0"/>
            <a:chExt cx="7243354" cy="957581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7243354" cy="91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Session Key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62412"/>
              <a:ext cx="7243354" cy="8313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000000"/>
                  </a:solidFill>
                  <a:latin typeface="Assistant Bold"/>
                </a:rPr>
                <a:t>Strengths: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000000"/>
                  </a:solidFill>
                  <a:latin typeface="Assistant Regular"/>
                </a:rPr>
                <a:t>Doesn't require pre-existing synchronization.</a:t>
              </a:r>
            </a:p>
            <a:p>
              <a:pPr>
                <a:lnSpc>
                  <a:spcPts val="3359"/>
                </a:lnSpc>
              </a:pP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000000"/>
                  </a:solidFill>
                  <a:latin typeface="Assistant Regular"/>
                </a:rPr>
                <a:t>Provides encryption, good for critical commands being transferred.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000000"/>
                  </a:solidFill>
                  <a:latin typeface="Assistant Bold"/>
                </a:rPr>
                <a:t>Weaknesses: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000000"/>
                  </a:solidFill>
                  <a:latin typeface="Assistant Regular"/>
                </a:rPr>
                <a:t>Can be vulnerable to brute force attacks in case of an advanced adversary.</a:t>
              </a:r>
            </a:p>
            <a:p>
              <a:pPr>
                <a:lnSpc>
                  <a:spcPts val="3359"/>
                </a:lnSpc>
              </a:pP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000000"/>
                  </a:solidFill>
                  <a:latin typeface="Assistant Regular"/>
                </a:rPr>
                <a:t>Overhead in terms of creating and sharing the session key.</a:t>
              </a: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31909" y="2443459"/>
            <a:ext cx="5432515" cy="6788968"/>
            <a:chOff x="0" y="0"/>
            <a:chExt cx="7243354" cy="905195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7243354" cy="91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TTL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62412"/>
              <a:ext cx="7243354" cy="7789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000000"/>
                  </a:solidFill>
                  <a:latin typeface="Assistant Bold"/>
                </a:rPr>
                <a:t>Strengths: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000000"/>
                  </a:solidFill>
                  <a:latin typeface="Assistant Regular"/>
                </a:rPr>
                <a:t>Not vulnerable to brute force attacks.</a:t>
              </a:r>
            </a:p>
            <a:p>
              <a:pPr>
                <a:lnSpc>
                  <a:spcPts val="3359"/>
                </a:lnSpc>
              </a:pP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000000"/>
                  </a:solidFill>
                  <a:latin typeface="Assistant Regular"/>
                </a:rPr>
                <a:t>Displayed similar performance to regular NEC protocol.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000000"/>
                  </a:solidFill>
                  <a:latin typeface="Assistant Bold"/>
                </a:rPr>
                <a:t>Weaknesses: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000000"/>
                  </a:solidFill>
                  <a:latin typeface="Assistant Regular"/>
                </a:rPr>
                <a:t>Doesnt prevents eavesdropping attacks.</a:t>
              </a:r>
            </a:p>
            <a:p>
              <a:pPr>
                <a:lnSpc>
                  <a:spcPts val="3359"/>
                </a:lnSpc>
              </a:pP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000000"/>
                  </a:solidFill>
                  <a:latin typeface="Assistant Regular"/>
                </a:rPr>
                <a:t>Can be broken if the threshold is figured and the packet is successfully replayed in that frame.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12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790508" y="1374856"/>
            <a:ext cx="5307614" cy="105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0"/>
              </a:lnSpc>
            </a:pPr>
            <a:r>
              <a:rPr lang="en-US" sz="6983">
                <a:solidFill>
                  <a:srgbClr val="FFFFFF"/>
                </a:solidFill>
                <a:latin typeface="HK Grotesk Medium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4405" y="2733079"/>
            <a:ext cx="12374318" cy="563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2556" indent="-386278" lvl="1">
              <a:lnSpc>
                <a:spcPts val="5009"/>
              </a:lnSpc>
              <a:buFont typeface="Arial"/>
              <a:buChar char="•"/>
            </a:pPr>
            <a:r>
              <a:rPr lang="en-US" sz="3578" spc="-35">
                <a:solidFill>
                  <a:srgbClr val="FFFFFF"/>
                </a:solidFill>
                <a:latin typeface="Assistant Bold"/>
              </a:rPr>
              <a:t>Understanding IR communication, protocols, and applications.</a:t>
            </a:r>
          </a:p>
          <a:p>
            <a:pPr marL="772556" indent="-386278" lvl="1">
              <a:lnSpc>
                <a:spcPts val="5009"/>
              </a:lnSpc>
              <a:buFont typeface="Arial"/>
              <a:buChar char="•"/>
            </a:pPr>
            <a:r>
              <a:rPr lang="en-US" sz="3578" spc="-35">
                <a:solidFill>
                  <a:srgbClr val="FFFFFF"/>
                </a:solidFill>
                <a:latin typeface="Assistant Bold"/>
              </a:rPr>
              <a:t>Conducting replay attacks on real-world devices such as lights, TV, bell, and more.</a:t>
            </a:r>
          </a:p>
          <a:p>
            <a:pPr marL="772556" indent="-386278" lvl="1">
              <a:lnSpc>
                <a:spcPts val="5009"/>
              </a:lnSpc>
              <a:buFont typeface="Arial"/>
              <a:buChar char="•"/>
            </a:pPr>
            <a:r>
              <a:rPr lang="en-US" sz="3578" spc="-35">
                <a:solidFill>
                  <a:srgbClr val="FFFFFF"/>
                </a:solidFill>
                <a:latin typeface="Assistant Bold"/>
              </a:rPr>
              <a:t>Proposing two solutions to prevent replay attacks.</a:t>
            </a:r>
          </a:p>
          <a:p>
            <a:pPr marL="772556" indent="-386278" lvl="1">
              <a:lnSpc>
                <a:spcPts val="5009"/>
              </a:lnSpc>
              <a:buFont typeface="Arial"/>
              <a:buChar char="•"/>
            </a:pPr>
            <a:r>
              <a:rPr lang="en-US" sz="3578" spc="-35">
                <a:solidFill>
                  <a:srgbClr val="FFFFFF"/>
                </a:solidFill>
                <a:latin typeface="Assistant Bold"/>
              </a:rPr>
              <a:t>Evaluation of both the solutions for performance, strengths, and limitations. </a:t>
            </a:r>
          </a:p>
          <a:p>
            <a:pPr marL="772556" indent="-386278" lvl="1">
              <a:lnSpc>
                <a:spcPts val="5009"/>
              </a:lnSpc>
              <a:buFont typeface="Arial"/>
              <a:buChar char="•"/>
            </a:pPr>
            <a:r>
              <a:rPr lang="en-US" sz="3578" spc="-35">
                <a:solidFill>
                  <a:srgbClr val="FFFFFF"/>
                </a:solidFill>
                <a:latin typeface="Assistant Bold"/>
              </a:rPr>
              <a:t>Demo of replay attacks and solutions</a:t>
            </a:r>
          </a:p>
          <a:p>
            <a:pPr>
              <a:lnSpc>
                <a:spcPts val="50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199663">
            <a:off x="4111359" y="-3364814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4635296" y="2779072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394911">
            <a:off x="16125490" y="7311630"/>
            <a:ext cx="5163362" cy="489228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5677898"/>
            <a:ext cx="10237362" cy="3580402"/>
            <a:chOff x="0" y="0"/>
            <a:chExt cx="13649816" cy="47738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182512"/>
              <a:ext cx="13649816" cy="159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4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9705043" cy="2659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43"/>
                </a:lnSpc>
              </a:pPr>
              <a:r>
                <a:rPr lang="en-US" sz="3959">
                  <a:solidFill>
                    <a:srgbClr val="731F7D"/>
                  </a:solidFill>
                  <a:latin typeface="Halant Medium Italics"/>
                </a:rPr>
                <a:t>Thank you!</a:t>
              </a:r>
            </a:p>
            <a:p>
              <a:pPr>
                <a:lnSpc>
                  <a:spcPts val="5543"/>
                </a:lnSpc>
              </a:pPr>
            </a:p>
            <a:p>
              <a:pPr algn="l" marL="0" indent="0" lvl="0">
                <a:lnSpc>
                  <a:spcPts val="5543"/>
                </a:lnSpc>
                <a:spcBef>
                  <a:spcPct val="0"/>
                </a:spcBef>
              </a:pPr>
              <a:r>
                <a:rPr lang="en-US" sz="3959">
                  <a:solidFill>
                    <a:srgbClr val="731F7D"/>
                  </a:solidFill>
                  <a:latin typeface="Halant Medium Italics"/>
                </a:rPr>
                <a:t>Questions?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37358" y="7592329"/>
            <a:ext cx="2729129" cy="25858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91114">
            <a:off x="14223929" y="706326"/>
            <a:ext cx="9901401" cy="881224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6094117">
            <a:off x="647963" y="588125"/>
            <a:ext cx="1517793" cy="14513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10030" y="2626059"/>
            <a:ext cx="4966270" cy="496627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490193" y="495782"/>
            <a:ext cx="5307614" cy="105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0"/>
              </a:lnSpc>
            </a:pPr>
            <a:r>
              <a:rPr lang="en-US" sz="6983">
                <a:solidFill>
                  <a:srgbClr val="FFFFFF"/>
                </a:solidFill>
                <a:latin typeface="HK Grotesk Medium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59976" y="3673879"/>
            <a:ext cx="8999324" cy="424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6904" indent="-318452" lvl="1">
              <a:lnSpc>
                <a:spcPts val="4218"/>
              </a:lnSpc>
              <a:buFont typeface="Arial"/>
              <a:buChar char="•"/>
            </a:pPr>
            <a:r>
              <a:rPr lang="en-US" sz="2949">
                <a:solidFill>
                  <a:srgbClr val="FFFFFF"/>
                </a:solidFill>
                <a:latin typeface="Assistant Bold"/>
              </a:rPr>
              <a:t>Progression of IR to IoT - smart TVs, Hue lights</a:t>
            </a:r>
          </a:p>
          <a:p>
            <a:pPr marL="636904" indent="-318452" lvl="1">
              <a:lnSpc>
                <a:spcPts val="4218"/>
              </a:lnSpc>
              <a:buFont typeface="Arial"/>
              <a:buChar char="•"/>
            </a:pPr>
            <a:r>
              <a:rPr lang="en-US" sz="2949">
                <a:solidFill>
                  <a:srgbClr val="FFFFFF"/>
                </a:solidFill>
                <a:latin typeface="Assistant Bold"/>
              </a:rPr>
              <a:t>Low cost, low power.</a:t>
            </a:r>
          </a:p>
          <a:p>
            <a:pPr marL="636904" indent="-318452" lvl="1">
              <a:lnSpc>
                <a:spcPts val="4218"/>
              </a:lnSpc>
              <a:buFont typeface="Arial"/>
              <a:buChar char="•"/>
            </a:pPr>
            <a:r>
              <a:rPr lang="en-US" sz="2949">
                <a:solidFill>
                  <a:srgbClr val="FFFFFF"/>
                </a:solidFill>
                <a:latin typeface="Assistant Bold"/>
              </a:rPr>
              <a:t>Popular among battery-operated devices.</a:t>
            </a:r>
          </a:p>
          <a:p>
            <a:pPr marL="636904" indent="-318452" lvl="1">
              <a:lnSpc>
                <a:spcPts val="4218"/>
              </a:lnSpc>
              <a:buFont typeface="Arial"/>
              <a:buChar char="•"/>
            </a:pPr>
            <a:r>
              <a:rPr lang="en-US" sz="2949">
                <a:solidFill>
                  <a:srgbClr val="FFFFFF"/>
                </a:solidFill>
                <a:latin typeface="Assistant Bold"/>
              </a:rPr>
              <a:t>No interference with radio signals.</a:t>
            </a:r>
          </a:p>
          <a:p>
            <a:pPr marL="636152" indent="-318076" lvl="1">
              <a:lnSpc>
                <a:spcPts val="4213"/>
              </a:lnSpc>
              <a:buFont typeface="Arial"/>
              <a:buChar char="•"/>
            </a:pPr>
            <a:r>
              <a:rPr lang="en-US" sz="2946" spc="-29">
                <a:solidFill>
                  <a:srgbClr val="FFFFFF"/>
                </a:solidFill>
                <a:latin typeface="Assistant Bold"/>
              </a:rPr>
              <a:t>Greater flexibility and freedom of usage.</a:t>
            </a:r>
          </a:p>
          <a:p>
            <a:pPr marL="636152" indent="-318076" lvl="1">
              <a:lnSpc>
                <a:spcPts val="4213"/>
              </a:lnSpc>
              <a:buFont typeface="Arial"/>
              <a:buChar char="•"/>
            </a:pPr>
            <a:r>
              <a:rPr lang="en-US" sz="2946" spc="-29">
                <a:solidFill>
                  <a:srgbClr val="FFFFFF"/>
                </a:solidFill>
                <a:latin typeface="Assistant Bold"/>
              </a:rPr>
              <a:t>Replay attacks are very common.</a:t>
            </a:r>
          </a:p>
          <a:p>
            <a:pPr marL="636152" indent="-318076" lvl="1">
              <a:lnSpc>
                <a:spcPts val="4213"/>
              </a:lnSpc>
              <a:buFont typeface="Arial"/>
              <a:buChar char="•"/>
            </a:pPr>
            <a:r>
              <a:rPr lang="en-US" sz="2946" spc="-29">
                <a:solidFill>
                  <a:srgbClr val="FFFFFF"/>
                </a:solidFill>
                <a:latin typeface="Assistant Bold"/>
              </a:rPr>
              <a:t>no prior knowledge is needed.</a:t>
            </a:r>
          </a:p>
          <a:p>
            <a:pPr>
              <a:lnSpc>
                <a:spcPts val="41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579872" y="654170"/>
            <a:ext cx="1056541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Some videos on replay attacks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17494525" y="9179016"/>
            <a:ext cx="4068454" cy="3890459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083730" y="2758353"/>
            <a:ext cx="12120539" cy="6817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21887"/>
          <a:stretch>
            <a:fillRect/>
          </a:stretch>
        </p:blipFill>
        <p:spPr>
          <a:xfrm flipH="false" flipV="false" rot="0">
            <a:off x="1028700" y="2510663"/>
            <a:ext cx="7628102" cy="52656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16573"/>
            <a:ext cx="8115300" cy="105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0"/>
              </a:lnSpc>
            </a:pPr>
            <a:r>
              <a:rPr lang="en-US" sz="6983">
                <a:solidFill>
                  <a:srgbClr val="FFFFFF"/>
                </a:solidFill>
                <a:latin typeface="HK Grotesk Medium"/>
              </a:rPr>
              <a:t>Background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33424" y="1843755"/>
            <a:ext cx="6965251" cy="741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2889" indent="-306445" lvl="1">
              <a:lnSpc>
                <a:spcPts val="3974"/>
              </a:lnSpc>
              <a:buFont typeface="Arial"/>
              <a:buChar char="•"/>
            </a:pPr>
            <a:r>
              <a:rPr lang="en-US" sz="2838" spc="-28">
                <a:solidFill>
                  <a:srgbClr val="FFFFFF"/>
                </a:solidFill>
                <a:latin typeface="Assistant Bold"/>
              </a:rPr>
              <a:t>T</a:t>
            </a:r>
            <a:r>
              <a:rPr lang="en-US" sz="2838" spc="-28">
                <a:solidFill>
                  <a:srgbClr val="FFFFFF"/>
                </a:solidFill>
                <a:latin typeface="Assistant Bold"/>
              </a:rPr>
              <a:t>ypically used in short-range communication.</a:t>
            </a:r>
          </a:p>
          <a:p>
            <a:pPr>
              <a:lnSpc>
                <a:spcPts val="3974"/>
              </a:lnSpc>
            </a:pPr>
          </a:p>
          <a:p>
            <a:pPr marL="612889" indent="-306445" lvl="1">
              <a:lnSpc>
                <a:spcPts val="3974"/>
              </a:lnSpc>
              <a:buFont typeface="Arial"/>
              <a:buChar char="•"/>
            </a:pPr>
            <a:r>
              <a:rPr lang="en-US" sz="2838" spc="-28">
                <a:solidFill>
                  <a:srgbClr val="FFFFFF"/>
                </a:solidFill>
                <a:latin typeface="Assistant Bold"/>
              </a:rPr>
              <a:t>Pulses are translated to binary codes to represent a function.</a:t>
            </a:r>
          </a:p>
          <a:p>
            <a:pPr>
              <a:lnSpc>
                <a:spcPts val="3974"/>
              </a:lnSpc>
            </a:pPr>
          </a:p>
          <a:p>
            <a:pPr marL="612889" indent="-306445" lvl="1">
              <a:lnSpc>
                <a:spcPts val="3974"/>
              </a:lnSpc>
              <a:buFont typeface="Arial"/>
              <a:buChar char="•"/>
            </a:pPr>
            <a:r>
              <a:rPr lang="en-US" sz="2838" spc="-28">
                <a:solidFill>
                  <a:srgbClr val="FFFFFF"/>
                </a:solidFill>
                <a:latin typeface="Assistant Bold"/>
              </a:rPr>
              <a:t>The choice depends on - device type, range, and data transfer speed.</a:t>
            </a:r>
          </a:p>
          <a:p>
            <a:pPr>
              <a:lnSpc>
                <a:spcPts val="3974"/>
              </a:lnSpc>
            </a:pPr>
          </a:p>
          <a:p>
            <a:pPr marL="612889" indent="-306445" lvl="1">
              <a:lnSpc>
                <a:spcPts val="3974"/>
              </a:lnSpc>
              <a:buFont typeface="Arial"/>
              <a:buChar char="•"/>
            </a:pPr>
            <a:r>
              <a:rPr lang="en-US" sz="2838" spc="-28">
                <a:solidFill>
                  <a:srgbClr val="FFFFFF"/>
                </a:solidFill>
                <a:latin typeface="Assistant Bold"/>
              </a:rPr>
              <a:t>NEC protocol - preferred in remotes.</a:t>
            </a:r>
          </a:p>
          <a:p>
            <a:pPr>
              <a:lnSpc>
                <a:spcPts val="3974"/>
              </a:lnSpc>
            </a:pPr>
          </a:p>
          <a:p>
            <a:pPr marL="612889" indent="-306445" lvl="1">
              <a:lnSpc>
                <a:spcPts val="3974"/>
              </a:lnSpc>
              <a:buFont typeface="Arial"/>
              <a:buChar char="•"/>
            </a:pPr>
            <a:r>
              <a:rPr lang="en-US" sz="2838" spc="-28">
                <a:solidFill>
                  <a:srgbClr val="FFFFFF"/>
                </a:solidFill>
                <a:latin typeface="Assistant Bold"/>
              </a:rPr>
              <a:t>Simple, low-power consumption.</a:t>
            </a:r>
          </a:p>
          <a:p>
            <a:pPr>
              <a:lnSpc>
                <a:spcPts val="3974"/>
              </a:lnSpc>
            </a:pPr>
          </a:p>
          <a:p>
            <a:pPr marL="612889" indent="-306445" lvl="1">
              <a:lnSpc>
                <a:spcPts val="3974"/>
              </a:lnSpc>
              <a:buFont typeface="Arial"/>
              <a:buChar char="•"/>
            </a:pPr>
            <a:r>
              <a:rPr lang="en-US" sz="2838" spc="-28">
                <a:solidFill>
                  <a:srgbClr val="FFFFFF"/>
                </a:solidFill>
                <a:latin typeface="Assistant Bold"/>
              </a:rPr>
              <a:t>NEC frame: 1-bit start + 8-bit address + 8-bit command.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89718" y="1474790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Secure IR communication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19384" y="4289086"/>
            <a:ext cx="4617754" cy="3328556"/>
            <a:chOff x="0" y="0"/>
            <a:chExt cx="6157005" cy="443807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6157005" cy="1056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00"/>
                </a:lnSpc>
              </a:pPr>
              <a:r>
                <a:rPr lang="en-US" sz="5000">
                  <a:solidFill>
                    <a:srgbClr val="731F7D"/>
                  </a:solidFill>
                  <a:latin typeface="Halant Medium Italics"/>
                </a:rPr>
                <a:t>Session Keys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77684"/>
              <a:ext cx="6157005" cy="2960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7"/>
                </a:lnSpc>
                <a:spcBef>
                  <a:spcPct val="0"/>
                </a:spcBef>
              </a:pPr>
              <a:r>
                <a:rPr lang="en-US" sz="2576" spc="-25">
                  <a:solidFill>
                    <a:srgbClr val="000000"/>
                  </a:solidFill>
                  <a:latin typeface="Assistant Bold"/>
                </a:rPr>
                <a:t>Using random session keys and counters for each session and packet respectively to distinguish real packets from replayed ones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24286" y="4289086"/>
            <a:ext cx="5473417" cy="2878550"/>
            <a:chOff x="0" y="0"/>
            <a:chExt cx="7297889" cy="38380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7297889" cy="1262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04"/>
                </a:lnSpc>
                <a:spcBef>
                  <a:spcPct val="0"/>
                </a:spcBef>
              </a:pPr>
              <a:r>
                <a:rPr lang="en-US" sz="5926">
                  <a:solidFill>
                    <a:srgbClr val="731F7D"/>
                  </a:solidFill>
                  <a:latin typeface="Halant Medium"/>
                </a:rPr>
                <a:t>Time to Live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50797"/>
              <a:ext cx="7297889" cy="2087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6"/>
                </a:lnSpc>
                <a:spcBef>
                  <a:spcPct val="0"/>
                </a:spcBef>
              </a:pPr>
              <a:r>
                <a:rPr lang="en-US" sz="3054" spc="-30">
                  <a:solidFill>
                    <a:srgbClr val="000000"/>
                  </a:solidFill>
                  <a:latin typeface="Assistant Bold"/>
                </a:rPr>
                <a:t>Adding timestamps to packets to determine whether a packet is valid at a given time or not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6959566">
            <a:off x="-761750" y="523555"/>
            <a:ext cx="2895099" cy="276843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36983" y="1477520"/>
            <a:ext cx="8707017" cy="32274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492169" y="1477520"/>
            <a:ext cx="8242408" cy="25705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36983" y="4959353"/>
            <a:ext cx="8707017" cy="198208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532747" y="4959353"/>
            <a:ext cx="8201829" cy="215156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436983" y="7351013"/>
            <a:ext cx="8707017" cy="179163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9492169" y="7351013"/>
            <a:ext cx="8201829" cy="211814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711830" y="9525"/>
            <a:ext cx="530761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Session Keys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490257">
            <a:off x="7989172" y="8611142"/>
            <a:ext cx="2546291" cy="24126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6148233">
            <a:off x="12976018" y="3273608"/>
            <a:ext cx="6861060" cy="65608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28910" y="2972337"/>
            <a:ext cx="7514161" cy="191297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3260" r="8324" b="300"/>
          <a:stretch>
            <a:fillRect/>
          </a:stretch>
        </p:blipFill>
        <p:spPr>
          <a:xfrm flipH="false" flipV="false" rot="0">
            <a:off x="8616716" y="2972337"/>
            <a:ext cx="8360536" cy="139344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28910" y="5143500"/>
            <a:ext cx="7514161" cy="190192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616716" y="4770711"/>
            <a:ext cx="8360536" cy="132375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28910" y="7455000"/>
            <a:ext cx="7514161" cy="19058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616716" y="7455000"/>
            <a:ext cx="8360536" cy="117340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1038225"/>
            <a:ext cx="9235582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Time to Live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7000"/>
          </a:blip>
          <a:srcRect l="0" t="0" r="0" b="0"/>
          <a:stretch>
            <a:fillRect/>
          </a:stretch>
        </p:blipFill>
        <p:spPr>
          <a:xfrm flipH="false" flipV="false"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8000"/>
          </a:blip>
          <a:srcRect l="0" t="0" r="0" b="0"/>
          <a:stretch>
            <a:fillRect/>
          </a:stretch>
        </p:blipFill>
        <p:spPr>
          <a:xfrm flipH="false" flipV="false"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207755">
            <a:off x="13218087" y="5225672"/>
            <a:ext cx="6135171" cy="7102948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9194" b="0"/>
          <a:stretch>
            <a:fillRect/>
          </a:stretch>
        </p:blipFill>
        <p:spPr>
          <a:xfrm flipH="false" flipV="false" rot="0">
            <a:off x="3362974" y="2728360"/>
            <a:ext cx="11562052" cy="716214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3342785" y="538587"/>
            <a:ext cx="10909700" cy="1928909"/>
            <a:chOff x="0" y="0"/>
            <a:chExt cx="14546267" cy="25718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14546267" cy="984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HK Grotesk Bold"/>
                </a:rPr>
                <a:t>Demo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27322" y="1816530"/>
              <a:ext cx="11291623" cy="755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Halant Medium"/>
                </a:rPr>
                <a:t>Session key 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7000"/>
          </a:blip>
          <a:srcRect l="0" t="0" r="0" b="0"/>
          <a:stretch>
            <a:fillRect/>
          </a:stretch>
        </p:blipFill>
        <p:spPr>
          <a:xfrm flipH="false" flipV="false"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8000"/>
          </a:blip>
          <a:srcRect l="0" t="0" r="0" b="0"/>
          <a:stretch>
            <a:fillRect/>
          </a:stretch>
        </p:blipFill>
        <p:spPr>
          <a:xfrm flipH="false" flipV="false"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207755">
            <a:off x="13218087" y="5225672"/>
            <a:ext cx="6135171" cy="7102948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93080" y="3048289"/>
            <a:ext cx="11501839" cy="646978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3582924" y="867003"/>
            <a:ext cx="10909700" cy="1921513"/>
            <a:chOff x="0" y="0"/>
            <a:chExt cx="14546267" cy="256201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14546267" cy="97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HK Grotesk Medium"/>
                </a:rPr>
                <a:t>Demo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27322" y="1806668"/>
              <a:ext cx="11291623" cy="755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Halant Medium"/>
                </a:rPr>
                <a:t>TTL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DAFgHO2slqc</dc:identifier>
  <dcterms:modified xsi:type="dcterms:W3CDTF">2011-08-01T06:04:30Z</dcterms:modified>
  <cp:revision>1</cp:revision>
  <dc:title>Securing IR communication from Replay Attacks</dc:title>
</cp:coreProperties>
</file>